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8"/>
  </p:notesMasterIdLst>
  <p:sldIdLst>
    <p:sldId id="256" r:id="rId3"/>
    <p:sldId id="257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74" r:id="rId12"/>
    <p:sldId id="275" r:id="rId13"/>
    <p:sldId id="264" r:id="rId14"/>
    <p:sldId id="265" r:id="rId15"/>
    <p:sldId id="266" r:id="rId16"/>
    <p:sldId id="276" r:id="rId17"/>
    <p:sldId id="280" r:id="rId18"/>
    <p:sldId id="277" r:id="rId19"/>
    <p:sldId id="267" r:id="rId20"/>
    <p:sldId id="268" r:id="rId21"/>
    <p:sldId id="278" r:id="rId22"/>
    <p:sldId id="269" r:id="rId23"/>
    <p:sldId id="270" r:id="rId24"/>
    <p:sldId id="271" r:id="rId25"/>
    <p:sldId id="272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ibre Franklin" panose="00000500000000000000" charset="0"/>
      <p:regular r:id="rId33"/>
      <p:bold r:id="rId34"/>
      <p:italic r:id="rId35"/>
      <p:boldItalic r:id="rId36"/>
    </p:embeddedFont>
    <p:embeddedFont>
      <p:font typeface="Times" panose="02020603050405020304" pitchFamily="18" charset="0"/>
      <p:regular r:id="rId37"/>
      <p:bold r:id="rId38"/>
      <p:italic r:id="rId39"/>
      <p:boldItalic r:id="rId40"/>
    </p:embeddedFont>
    <p:embeddedFont>
      <p:font typeface="Libre Baskerville" panose="02020500000000000000" charset="0"/>
      <p:regular r:id="rId41"/>
      <p:bold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2a1d67d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2a1d67d5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62a1d67d5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8973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a1d67d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a1d67d5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2a1d67d5c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19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252a136c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252a136c8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6252a136c8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252a136c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252a136c8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6252a136c8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252a136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252a136c8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6252a136c8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a1d67d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2a1d67d5c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62a1d67d5c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188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a1d67d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2a1d67d5c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62a1d67d5c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034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2a1d67d5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2a1d67d5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62a1d67d5c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806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252a136c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252a136c8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6252a136c8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252a136c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252a136c8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252a136c8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252a136c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252a136c8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6252a136c8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2a1d67d5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2a1d67d5c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62a1d67d5c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861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52a136c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252a136c8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6252a136c8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252a136c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252a136c8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252a136c8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252a136c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252a136c8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6252a136c8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252a136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252a136c8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6252a136c8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252a136c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252a136c8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6252a136c8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883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2a1d67d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2a1d67d5c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62a1d67d5c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51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252a136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252a136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252a136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775644a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775644a6b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5775644a6b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f711e9f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f711e9f1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5f711e9f11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252a136c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252a136c8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6252a136c8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52a136c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52a136c8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6252a136c8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252a136c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252a136c8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6252a136c8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投影片">
  <p:cSld name="1_標題投影片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39349" y="1310904"/>
            <a:ext cx="1180931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3600"/>
              <a:buFont typeface="Libre Franklin"/>
              <a:buNone/>
              <a:defRPr sz="3600" b="0">
                <a:solidFill>
                  <a:srgbClr val="00339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130219" y="2924944"/>
            <a:ext cx="565408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380"/>
              <a:buNone/>
              <a:defRPr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20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7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7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70"/>
              </a:spcBef>
              <a:spcAft>
                <a:spcPts val="0"/>
              </a:spcAft>
              <a:buSzPts val="20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>
            <a:off x="985079" y="188640"/>
            <a:ext cx="1039150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 b="0" i="0" u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3"/>
          </p:nvPr>
        </p:nvSpPr>
        <p:spPr>
          <a:xfrm>
            <a:off x="3887756" y="4149081"/>
            <a:ext cx="4032449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58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1"/>
          </p:nvPr>
        </p:nvSpPr>
        <p:spPr>
          <a:xfrm>
            <a:off x="1219200" y="5445825"/>
            <a:ext cx="975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360"/>
              <a:buFont typeface="Calibri"/>
              <a:buNone/>
              <a:defRPr sz="1600"/>
            </a:lvl1pPr>
            <a:lvl2pPr marL="914400" lvl="1" indent="-293369" algn="l">
              <a:spcBef>
                <a:spcPts val="37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0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0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0"/>
              </a:spcBef>
              <a:spcAft>
                <a:spcPts val="0"/>
              </a:spcAft>
              <a:buSzPts val="900"/>
              <a:buFont typeface="Calibri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>
            <a:spLocks noGrp="1"/>
          </p:cNvSpPr>
          <p:nvPr>
            <p:ph type="sldNum" idx="12"/>
          </p:nvPr>
        </p:nvSpPr>
        <p:spPr>
          <a:xfrm>
            <a:off x="195072" y="6208776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1"/>
          <p:cNvSpPr/>
          <p:nvPr/>
        </p:nvSpPr>
        <p:spPr>
          <a:xfrm rot="10800000" flipH="1">
            <a:off x="91076" y="4683555"/>
            <a:ext cx="120091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" name="Google Shape;94;p11"/>
          <p:cNvSpPr>
            <a:spLocks noGrp="1"/>
          </p:cNvSpPr>
          <p:nvPr>
            <p:ph type="pic" idx="2"/>
          </p:nvPr>
        </p:nvSpPr>
        <p:spPr>
          <a:xfrm>
            <a:off x="91078" y="66676"/>
            <a:ext cx="12002498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4114800" y="-1447800"/>
            <a:ext cx="45720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 rot="5400000">
            <a:off x="7254557" y="1859285"/>
            <a:ext cx="5851525" cy="26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 rot="5400000">
            <a:off x="2001837" y="-507996"/>
            <a:ext cx="5851525" cy="7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935" algn="l">
              <a:spcBef>
                <a:spcPts val="0"/>
              </a:spcBef>
              <a:spcAft>
                <a:spcPts val="0"/>
              </a:spcAft>
              <a:buSzPts val="2210"/>
              <a:buChar char="⚫"/>
              <a:defRPr/>
            </a:lvl1pPr>
            <a:lvl2pPr marL="914400" lvl="1" indent="-358140" algn="l">
              <a:spcBef>
                <a:spcPts val="0"/>
              </a:spcBef>
              <a:spcAft>
                <a:spcPts val="0"/>
              </a:spcAft>
              <a:buSzPts val="2040"/>
              <a:buChar char="⚫"/>
              <a:defRPr/>
            </a:lvl2pPr>
            <a:lvl3pPr marL="1371600" lvl="2" indent="-336550" algn="l">
              <a:spcBef>
                <a:spcPts val="0"/>
              </a:spcBef>
              <a:spcAft>
                <a:spcPts val="0"/>
              </a:spcAft>
              <a:buSzPts val="1700"/>
              <a:buChar char="⚫"/>
              <a:defRPr/>
            </a:lvl3pPr>
            <a:lvl4pPr marL="1828800" lvl="3" indent="-330200" algn="l">
              <a:spcBef>
                <a:spcPts val="0"/>
              </a:spcBef>
              <a:spcAft>
                <a:spcPts val="0"/>
              </a:spcAft>
              <a:buSzPts val="1600"/>
              <a:buChar char="⚫"/>
              <a:defRPr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o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7pPr>
            <a:lvl8pPr marL="3657600" lvl="7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8pPr>
            <a:lvl9pPr marL="4114800" lvl="8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935" algn="l">
              <a:spcBef>
                <a:spcPts val="580"/>
              </a:spcBef>
              <a:spcAft>
                <a:spcPts val="0"/>
              </a:spcAft>
              <a:buSzPts val="221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8140" algn="l">
              <a:spcBef>
                <a:spcPts val="370"/>
              </a:spcBef>
              <a:spcAft>
                <a:spcPts val="0"/>
              </a:spcAft>
              <a:buSzPts val="204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6550" algn="l">
              <a:spcBef>
                <a:spcPts val="370"/>
              </a:spcBef>
              <a:spcAft>
                <a:spcPts val="0"/>
              </a:spcAft>
              <a:buSzPts val="170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spcBef>
                <a:spcPts val="370"/>
              </a:spcBef>
              <a:spcAft>
                <a:spcPts val="0"/>
              </a:spcAft>
              <a:buSzPts val="160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370"/>
              </a:spcBef>
              <a:spcAft>
                <a:spcPts val="0"/>
              </a:spcAft>
              <a:buSzPts val="2000"/>
              <a:buFont typeface="Calibri"/>
              <a:buChar char="o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239349" y="6283390"/>
            <a:ext cx="4571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2"/>
          </p:nvPr>
        </p:nvSpPr>
        <p:spPr>
          <a:xfrm>
            <a:off x="66040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12192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4"/>
          </p:nvPr>
        </p:nvSpPr>
        <p:spPr>
          <a:xfrm>
            <a:off x="66040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2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85344" y="69755"/>
            <a:ext cx="12017828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1"/>
          </p:nvPr>
        </p:nvSpPr>
        <p:spPr>
          <a:xfrm>
            <a:off x="1219200" y="1600200"/>
            <a:ext cx="254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2"/>
          </p:nvPr>
        </p:nvSpPr>
        <p:spPr>
          <a:xfrm>
            <a:off x="3962400" y="1600200"/>
            <a:ext cx="762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1219200" y="5445825"/>
            <a:ext cx="975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360"/>
              <a:buFont typeface="Calibri"/>
              <a:buNone/>
              <a:defRPr sz="1600"/>
            </a:lvl1pPr>
            <a:lvl2pPr marL="914400" lvl="1" indent="-293369" algn="l">
              <a:spcBef>
                <a:spcPts val="37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0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0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0"/>
              </a:spcBef>
              <a:spcAft>
                <a:spcPts val="0"/>
              </a:spcAft>
              <a:buSzPts val="900"/>
              <a:buFont typeface="Calibri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>
            <a:spLocks noGrp="1"/>
          </p:cNvSpPr>
          <p:nvPr>
            <p:ph type="sldNum" idx="12"/>
          </p:nvPr>
        </p:nvSpPr>
        <p:spPr>
          <a:xfrm>
            <a:off x="195072" y="6208776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4"/>
          <p:cNvSpPr/>
          <p:nvPr/>
        </p:nvSpPr>
        <p:spPr>
          <a:xfrm rot="10800000" flipH="1">
            <a:off x="91076" y="4683555"/>
            <a:ext cx="120091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0" name="Google Shape;190;p24"/>
          <p:cNvSpPr>
            <a:spLocks noGrp="1"/>
          </p:cNvSpPr>
          <p:nvPr>
            <p:ph type="pic" idx="2"/>
          </p:nvPr>
        </p:nvSpPr>
        <p:spPr>
          <a:xfrm>
            <a:off x="91078" y="66676"/>
            <a:ext cx="12002498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7084" y="69756"/>
            <a:ext cx="12017828" cy="6692201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0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1"/>
          </p:nvPr>
        </p:nvSpPr>
        <p:spPr>
          <a:xfrm rot="5400000">
            <a:off x="4114800" y="-1447800"/>
            <a:ext cx="45720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 rot="5400000">
            <a:off x="7254557" y="1859285"/>
            <a:ext cx="5851525" cy="26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 rot="5400000">
            <a:off x="2001837" y="-507996"/>
            <a:ext cx="5851525" cy="7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投影片">
  <p:cSld name="1_標題投影片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ctrTitle"/>
          </p:nvPr>
        </p:nvSpPr>
        <p:spPr>
          <a:xfrm>
            <a:off x="239349" y="1310904"/>
            <a:ext cx="1180931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3600"/>
              <a:buFont typeface="Libre Franklin"/>
              <a:buNone/>
              <a:defRPr sz="3600" b="0">
                <a:solidFill>
                  <a:srgbClr val="00339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3130219" y="2924944"/>
            <a:ext cx="565408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380"/>
              <a:buNone/>
              <a:defRPr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20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7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7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70"/>
              </a:spcBef>
              <a:spcAft>
                <a:spcPts val="0"/>
              </a:spcAft>
              <a:buSzPts val="20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2"/>
          </p:nvPr>
        </p:nvSpPr>
        <p:spPr>
          <a:xfrm>
            <a:off x="985079" y="188640"/>
            <a:ext cx="1039150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 b="0" i="0" u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3"/>
          </p:nvPr>
        </p:nvSpPr>
        <p:spPr>
          <a:xfrm>
            <a:off x="3887756" y="4149081"/>
            <a:ext cx="4032449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58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935" algn="l">
              <a:spcBef>
                <a:spcPts val="0"/>
              </a:spcBef>
              <a:spcAft>
                <a:spcPts val="0"/>
              </a:spcAft>
              <a:buSzPts val="2210"/>
              <a:buChar char="⚫"/>
              <a:defRPr/>
            </a:lvl1pPr>
            <a:lvl2pPr marL="914400" lvl="1" indent="-358140" algn="l">
              <a:spcBef>
                <a:spcPts val="0"/>
              </a:spcBef>
              <a:spcAft>
                <a:spcPts val="0"/>
              </a:spcAft>
              <a:buSzPts val="2040"/>
              <a:buChar char="⚫"/>
              <a:defRPr/>
            </a:lvl2pPr>
            <a:lvl3pPr marL="1371600" lvl="2" indent="-336550" algn="l">
              <a:spcBef>
                <a:spcPts val="0"/>
              </a:spcBef>
              <a:spcAft>
                <a:spcPts val="0"/>
              </a:spcAft>
              <a:buSzPts val="1700"/>
              <a:buChar char="⚫"/>
              <a:defRPr/>
            </a:lvl3pPr>
            <a:lvl4pPr marL="1828800" lvl="3" indent="-330200" algn="l">
              <a:spcBef>
                <a:spcPts val="0"/>
              </a:spcBef>
              <a:spcAft>
                <a:spcPts val="0"/>
              </a:spcAft>
              <a:buSzPts val="1600"/>
              <a:buChar char="⚫"/>
              <a:defRPr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o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7pPr>
            <a:lvl8pPr marL="3657600" lvl="7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8pPr>
            <a:lvl9pPr marL="4114800" lvl="8" indent="-342900" algn="l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935" algn="l">
              <a:spcBef>
                <a:spcPts val="580"/>
              </a:spcBef>
              <a:spcAft>
                <a:spcPts val="0"/>
              </a:spcAft>
              <a:buSzPts val="221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8140" algn="l">
              <a:spcBef>
                <a:spcPts val="370"/>
              </a:spcBef>
              <a:spcAft>
                <a:spcPts val="0"/>
              </a:spcAft>
              <a:buSzPts val="204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6550" algn="l">
              <a:spcBef>
                <a:spcPts val="370"/>
              </a:spcBef>
              <a:spcAft>
                <a:spcPts val="0"/>
              </a:spcAft>
              <a:buSzPts val="170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spcBef>
                <a:spcPts val="370"/>
              </a:spcBef>
              <a:spcAft>
                <a:spcPts val="0"/>
              </a:spcAft>
              <a:buSzPts val="160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370"/>
              </a:spcBef>
              <a:spcAft>
                <a:spcPts val="0"/>
              </a:spcAft>
              <a:buSzPts val="2000"/>
              <a:buFont typeface="Calibri"/>
              <a:buChar char="o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39349" y="6283390"/>
            <a:ext cx="4571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區段標題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87084" y="69756"/>
            <a:ext cx="12017828" cy="6692201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1066800" y="6172200"/>
            <a:ext cx="533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 rot="10800000" flipH="1">
            <a:off x="92550" y="2376830"/>
            <a:ext cx="120180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" name="Google Shape;50;p5"/>
          <p:cNvSpPr>
            <a:spLocks noGrp="1"/>
          </p:cNvSpPr>
          <p:nvPr>
            <p:ph type="sldNum" idx="12"/>
          </p:nvPr>
        </p:nvSpPr>
        <p:spPr>
          <a:xfrm>
            <a:off x="195072" y="6208776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49987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2"/>
          </p:nvPr>
        </p:nvSpPr>
        <p:spPr>
          <a:xfrm>
            <a:off x="6578600" y="1447800"/>
            <a:ext cx="49987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66040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3"/>
          </p:nvPr>
        </p:nvSpPr>
        <p:spPr>
          <a:xfrm>
            <a:off x="12192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4"/>
          </p:nvPr>
        </p:nvSpPr>
        <p:spPr>
          <a:xfrm>
            <a:off x="66040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85344" y="69755"/>
            <a:ext cx="12017828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1219200" y="1600200"/>
            <a:ext cx="254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900"/>
              <a:buFont typeface="Calibri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2"/>
          </p:nvPr>
        </p:nvSpPr>
        <p:spPr>
          <a:xfrm>
            <a:off x="3962400" y="1600200"/>
            <a:ext cx="762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5344" y="69755"/>
            <a:ext cx="12017828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814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85344" y="69755"/>
            <a:ext cx="12017828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814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8" name="Google Shape;118;p15"/>
          <p:cNvSpPr>
            <a:spLocks noGrp="1"/>
          </p:cNvSpPr>
          <p:nvPr>
            <p:ph type="sldNum" idx="12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9/01/fundamentals-deep-learning-recurrent-neural-networks-scratch-pytho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0-DL-Training-Program/Lab3-Image-Caption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ctrTitle"/>
          </p:nvPr>
        </p:nvSpPr>
        <p:spPr>
          <a:xfrm>
            <a:off x="1631504" y="1340769"/>
            <a:ext cx="8856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Lab3 : a LSTM Cell for Image Captioning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1"/>
          </p:nvPr>
        </p:nvSpPr>
        <p:spPr>
          <a:xfrm>
            <a:off x="1895100" y="3111375"/>
            <a:ext cx="85251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Department of Computer Science, NCTU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58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2"/>
          </p:nvPr>
        </p:nvSpPr>
        <p:spPr>
          <a:xfrm>
            <a:off x="985079" y="188640"/>
            <a:ext cx="1039150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3"/>
          </p:nvPr>
        </p:nvSpPr>
        <p:spPr>
          <a:xfrm>
            <a:off x="4583861" y="4389425"/>
            <a:ext cx="3024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TA Ziv(鍾嘉峻)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Encoder-Decoder</a:t>
            </a: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1828800"/>
            <a:ext cx="802005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205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Encoder-Decoder</a:t>
            </a:r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1828800"/>
            <a:ext cx="80200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41074">
            <a:off x="2781250" y="790975"/>
            <a:ext cx="1688200" cy="67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2956025" y="6195900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Show and Tell: A Neural Image Caption Generator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74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</a:t>
            </a: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ImageNet : Large Scale Visual Recognition Challenge 2012 (ILSVRC2012)</a:t>
            </a:r>
            <a:endParaRPr/>
          </a:p>
          <a:p>
            <a:pPr marL="457200" lvl="0" indent="-368935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Very good dataset for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Classfication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localization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…..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Dataset for this lab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Image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Annotation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53" y="2079100"/>
            <a:ext cx="6469349" cy="47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Using pretrain models to extract feature vector from a given input image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Using pretrained ResNet-152 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From Torchvision</a:t>
            </a:r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75" y="3510900"/>
            <a:ext cx="7537576" cy="30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7175" y="40005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/>
        </p:nvSpPr>
        <p:spPr>
          <a:xfrm>
            <a:off x="8609650" y="3510900"/>
            <a:ext cx="1539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ResNet-152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Torchvision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Pytorch official package </a:t>
            </a:r>
            <a:r>
              <a:rPr lang="en-US" sz="2400"/>
              <a:t>consists of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popular datasets 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model architectures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common image transformations for computer vision.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875" y="3130775"/>
            <a:ext cx="8080077" cy="37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Pretrained ResNet-152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Pretrained on the ILSVRC-2012-CLS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Delete the last fc layer, use </a:t>
            </a:r>
            <a:r>
              <a:rPr lang="en-US">
                <a:solidFill>
                  <a:srgbClr val="FF0000"/>
                </a:solidFill>
              </a:rPr>
              <a:t>NEW linear layer</a:t>
            </a:r>
            <a:r>
              <a:rPr lang="en-US"/>
              <a:t> to transform feature vector to have the same dimension as the input dimension of the LSTM network</a:t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675" y="2191375"/>
            <a:ext cx="6704250" cy="4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675" y="2772725"/>
            <a:ext cx="7025250" cy="4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957953"/>
            <a:ext cx="10327826" cy="13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Pretrained ResNet-152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 smtClean="0"/>
              <a:t>Delete </a:t>
            </a:r>
            <a:r>
              <a:rPr lang="en-US" dirty="0"/>
              <a:t>the last fc layer, use </a:t>
            </a:r>
            <a:r>
              <a:rPr lang="en-US" dirty="0">
                <a:solidFill>
                  <a:srgbClr val="FF0000"/>
                </a:solidFill>
              </a:rPr>
              <a:t>NEW linear layer</a:t>
            </a:r>
            <a:r>
              <a:rPr lang="en-US" dirty="0"/>
              <a:t> to transform feature vector to have the same dimension as the input dimension of the LSTM network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69" y="1447800"/>
            <a:ext cx="10529831" cy="4602162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1819656" y="3017520"/>
            <a:ext cx="835152" cy="201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1819656" y="5574792"/>
            <a:ext cx="835152" cy="201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1819656" y="5297424"/>
            <a:ext cx="835152" cy="201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64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Parameters Update</a:t>
            </a:r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In train.py </a:t>
            </a:r>
            <a:r>
              <a:rPr lang="en-US">
                <a:solidFill>
                  <a:srgbClr val="FF0000"/>
                </a:solidFill>
              </a:rPr>
              <a:t>Line 45 ~ 46</a:t>
            </a:r>
            <a:endParaRPr>
              <a:solidFill>
                <a:srgbClr val="FF0000"/>
              </a:solidFill>
            </a:endParaRPr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solidFill>
                  <a:srgbClr val="FF0000"/>
                </a:solidFill>
              </a:rPr>
              <a:t>ResNet part parameters won’t update </a:t>
            </a:r>
            <a:r>
              <a:rPr lang="en-US"/>
              <a:t> 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1250"/>
            <a:ext cx="12192002" cy="129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44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Decoder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Noticed that you will use your model in model.py line 34</a:t>
            </a:r>
            <a:endParaRPr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You can use nn.LSTM to check your environment is OK or not</a:t>
            </a: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63" y="2855050"/>
            <a:ext cx="100488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 Recall</a:t>
            </a: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At professor slide “RecurrentNeuralNetworks.pdf”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886" y="2391199"/>
            <a:ext cx="9707825" cy="44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/>
          </p:nvPr>
        </p:nvSpPr>
        <p:spPr>
          <a:xfrm>
            <a:off x="239349" y="1310904"/>
            <a:ext cx="11809200" cy="1470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1"/>
          </p:nvPr>
        </p:nvSpPr>
        <p:spPr>
          <a:xfrm>
            <a:off x="3130219" y="2924944"/>
            <a:ext cx="5654100" cy="64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985079" y="188640"/>
            <a:ext cx="10391400" cy="43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3"/>
          </p:nvPr>
        </p:nvSpPr>
        <p:spPr>
          <a:xfrm>
            <a:off x="3887756" y="4149081"/>
            <a:ext cx="4032300" cy="72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AutoShape 2" descr="cid:image002.png@01D68796.6B5735D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AutoShape 4" descr="cid:image002.png@01D68796.6B5735D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3790"/>
            <a:ext cx="12082296" cy="40572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 Implement Hint 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You can use nn.Linear to build your lstm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u="sng">
                <a:solidFill>
                  <a:schemeClr val="hlink"/>
                </a:solidFill>
                <a:hlinkClick r:id="rId3"/>
              </a:rPr>
              <a:t>RNN Example 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638" y="3273813"/>
            <a:ext cx="9104326" cy="31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64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</a:t>
            </a: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75" y="2125773"/>
            <a:ext cx="17875576" cy="41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</a:t>
            </a: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26" y="2191827"/>
            <a:ext cx="11598050" cy="34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 Spec &amp; Demo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Introduction	(5%)</a:t>
            </a: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Explain how you implement LSTM	(45%)</a:t>
            </a: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Results – generating corresponding descriptions</a:t>
            </a:r>
            <a:endParaRPr/>
          </a:p>
          <a:p>
            <a:pPr marL="914400" lvl="1" indent="-35814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A. example.png (10%)</a:t>
            </a:r>
            <a:endParaRPr/>
          </a:p>
          <a:p>
            <a:pPr marL="914400" lvl="1" indent="-35814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B. ext.png (10%)</a:t>
            </a: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Discussion (10%)</a:t>
            </a: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Demo</a:t>
            </a:r>
            <a:endParaRPr/>
          </a:p>
          <a:p>
            <a:pPr marL="914400" lvl="1" indent="-35814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Test your model on a given picture (10%)</a:t>
            </a:r>
            <a:endParaRPr/>
          </a:p>
          <a:p>
            <a:pPr marL="914400" lvl="1" indent="-35814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Question (10%)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example</a:t>
            </a:r>
            <a:endParaRPr/>
          </a:p>
        </p:txBody>
      </p:sp>
      <p:sp>
        <p:nvSpPr>
          <p:cNvPr id="347" name="Google Shape;347;p4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Like “Results” in Report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The demo testing will </a:t>
            </a:r>
            <a:endParaRPr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r>
              <a:rPr lang="en-US"/>
              <a:t>be uploaded before Demo</a:t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024" y="1447800"/>
            <a:ext cx="6754649" cy="47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Future Topic</a:t>
            </a:r>
            <a:endParaRPr dirty="0"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 err="1" smtClean="0"/>
              <a:t>Pytorch</a:t>
            </a:r>
            <a:r>
              <a:rPr lang="en-US" dirty="0" smtClean="0"/>
              <a:t> extension</a:t>
            </a:r>
          </a:p>
          <a:p>
            <a:pPr lvl="1" indent="-368935">
              <a:spcBef>
                <a:spcPts val="580"/>
              </a:spcBef>
              <a:buSzPts val="2210"/>
            </a:pPr>
            <a:r>
              <a:rPr lang="en-US" dirty="0" smtClean="0"/>
              <a:t>Define your own layer</a:t>
            </a:r>
            <a:endParaRPr lang="en-US" dirty="0" smtClean="0"/>
          </a:p>
          <a:p>
            <a:pPr marL="88265" lvl="0" indent="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 lang="en-US" dirty="0" smtClean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 err="1" smtClean="0"/>
              <a:t>Dataloader</a:t>
            </a: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16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Useful Link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50" y="1091988"/>
            <a:ext cx="7715250" cy="568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88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Rules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Important Date :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Report Submission Deadline: </a:t>
            </a:r>
            <a:r>
              <a:rPr lang="en-US" dirty="0" smtClean="0"/>
              <a:t>10/14 </a:t>
            </a:r>
            <a:r>
              <a:rPr lang="en-US" dirty="0"/>
              <a:t>(Wed) 11:59 AM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Demo date: </a:t>
            </a:r>
            <a:r>
              <a:rPr lang="en-US" dirty="0" smtClean="0"/>
              <a:t>10/14 </a:t>
            </a:r>
            <a:r>
              <a:rPr lang="en-US" dirty="0"/>
              <a:t>(Wed)</a:t>
            </a: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Turn in :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Experiment Report (.pdf)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Source code (.</a:t>
            </a:r>
            <a:r>
              <a:rPr lang="en-US" dirty="0" err="1"/>
              <a:t>py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Notice: zip all files in one file and name it like「</a:t>
            </a:r>
            <a:r>
              <a:rPr lang="en-US" dirty="0">
                <a:solidFill>
                  <a:srgbClr val="FF0000"/>
                </a:solidFill>
              </a:rPr>
              <a:t>DLP_LAB3_your studentID_name.zip</a:t>
            </a:r>
            <a:r>
              <a:rPr lang="en-US" dirty="0"/>
              <a:t>」, ex: 「DLP_LAB3_0756172_鍾嘉峻.zip」</a:t>
            </a: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Rules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Email To :</a:t>
            </a:r>
            <a:endParaRPr dirty="0"/>
          </a:p>
          <a:p>
            <a:pPr marL="914400" marR="0" lvl="1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</a:pPr>
            <a:r>
              <a:rPr lang="en-US" u="sng" dirty="0" smtClean="0">
                <a:solidFill>
                  <a:schemeClr val="hlink"/>
                </a:solidFill>
              </a:rPr>
              <a:t>zhongturtle@gmail.com</a:t>
            </a:r>
            <a:endParaRPr dirty="0" smtClean="0"/>
          </a:p>
          <a:p>
            <a:pPr marL="914400" marR="0" lvl="1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40"/>
              <a:buChar char="⚫"/>
            </a:pPr>
            <a:r>
              <a:rPr lang="en-US" dirty="0" smtClean="0">
                <a:solidFill>
                  <a:srgbClr val="FF0000"/>
                </a:solidFill>
              </a:rPr>
              <a:t>Don’t CC other TA</a:t>
            </a:r>
            <a:endParaRPr dirty="0" smtClean="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Email </a:t>
            </a:r>
            <a:r>
              <a:rPr lang="en-US" dirty="0" err="1"/>
              <a:t>Tilte</a:t>
            </a:r>
            <a:r>
              <a:rPr lang="en-US" dirty="0"/>
              <a:t> : 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DLP_LAB3_your </a:t>
            </a:r>
            <a:r>
              <a:rPr lang="en-US" dirty="0" err="1"/>
              <a:t>studentID_name</a:t>
            </a:r>
            <a:endParaRPr dirty="0"/>
          </a:p>
          <a:p>
            <a:pPr marL="9144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ts val="2210"/>
              <a:buChar char="⚫"/>
            </a:pPr>
            <a:r>
              <a:rPr lang="en-US" dirty="0">
                <a:solidFill>
                  <a:srgbClr val="FF0000"/>
                </a:solidFill>
              </a:rPr>
              <a:t>Do not </a:t>
            </a:r>
            <a:r>
              <a:rPr lang="en-US" dirty="0" err="1">
                <a:solidFill>
                  <a:srgbClr val="FF0000"/>
                </a:solidFill>
              </a:rPr>
              <a:t>submmit</a:t>
            </a:r>
            <a:r>
              <a:rPr lang="en-US" dirty="0">
                <a:solidFill>
                  <a:srgbClr val="FF0000"/>
                </a:solidFill>
              </a:rPr>
              <a:t> your weight or dataset!!</a:t>
            </a:r>
            <a:endParaRPr dirty="0">
              <a:solidFill>
                <a:srgbClr val="FF0000"/>
              </a:solidFill>
            </a:endParaRPr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0"/>
              <a:buChar char="⚫"/>
            </a:pPr>
            <a:r>
              <a:rPr lang="en-US" dirty="0">
                <a:solidFill>
                  <a:srgbClr val="000000"/>
                </a:solidFill>
              </a:rPr>
              <a:t>But you should save the model weight for demo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Objective</a:t>
            </a:r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>
                <a:solidFill>
                  <a:srgbClr val="000000"/>
                </a:solidFill>
              </a:rPr>
              <a:t>In this lab, you </a:t>
            </a:r>
            <a:r>
              <a:rPr lang="en-US" dirty="0" smtClean="0">
                <a:solidFill>
                  <a:srgbClr val="000000"/>
                </a:solidFill>
              </a:rPr>
              <a:t>only have to </a:t>
            </a:r>
            <a:r>
              <a:rPr lang="en-US" dirty="0">
                <a:solidFill>
                  <a:srgbClr val="000000"/>
                </a:solidFill>
              </a:rPr>
              <a:t>implement a LSTM cell by </a:t>
            </a:r>
            <a:r>
              <a:rPr lang="en-US" dirty="0" smtClean="0">
                <a:solidFill>
                  <a:srgbClr val="000000"/>
                </a:solidFill>
              </a:rPr>
              <a:t>yourselves</a:t>
            </a:r>
          </a:p>
          <a:p>
            <a:pPr lvl="1" indent="-368935">
              <a:spcBef>
                <a:spcPts val="580"/>
              </a:spcBef>
              <a:buSzPts val="2210"/>
            </a:pPr>
            <a:r>
              <a:rPr lang="en-US" dirty="0" smtClean="0">
                <a:solidFill>
                  <a:srgbClr val="FF0000"/>
                </a:solidFill>
              </a:rPr>
              <a:t>Only DIY_LSTM.py</a:t>
            </a: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ts val="2210"/>
              <a:buChar char="⚫"/>
            </a:pPr>
            <a:r>
              <a:rPr lang="en-US" dirty="0">
                <a:solidFill>
                  <a:srgbClr val="FF0000"/>
                </a:solidFill>
              </a:rPr>
              <a:t>And train an image </a:t>
            </a:r>
            <a:r>
              <a:rPr lang="en-US" dirty="0" smtClean="0">
                <a:solidFill>
                  <a:srgbClr val="FF0000"/>
                </a:solidFill>
              </a:rPr>
              <a:t>caption model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with </a:t>
            </a:r>
            <a:r>
              <a:rPr lang="en-US" dirty="0">
                <a:solidFill>
                  <a:srgbClr val="FF0000"/>
                </a:solidFill>
              </a:rPr>
              <a:t>your own </a:t>
            </a:r>
            <a:r>
              <a:rPr lang="en-US" dirty="0" smtClean="0">
                <a:solidFill>
                  <a:srgbClr val="FF0000"/>
                </a:solidFill>
              </a:rPr>
              <a:t>LSTM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endParaRPr dirty="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13" y="3529584"/>
            <a:ext cx="7823574" cy="3030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Requierment</a:t>
            </a:r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Implement a LSTM cell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Please finish 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40"/>
              <a:buChar char="⚫"/>
            </a:pPr>
            <a:r>
              <a:rPr lang="en-US" dirty="0">
                <a:solidFill>
                  <a:srgbClr val="FF0000"/>
                </a:solidFill>
              </a:rPr>
              <a:t>Only Forward part , don’t worried</a:t>
            </a:r>
            <a:endParaRPr dirty="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Replace the LSTM cell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smtClean="0"/>
              <a:t>image-caption example with the </a:t>
            </a:r>
            <a:r>
              <a:rPr lang="en-US" dirty="0"/>
              <a:t>one you implement.</a:t>
            </a:r>
            <a:endParaRPr dirty="0"/>
          </a:p>
          <a:p>
            <a:pPr marL="45720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Train an image caption model</a:t>
            </a:r>
            <a:endParaRPr dirty="0"/>
          </a:p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Resource &amp; Instruction</a:t>
            </a:r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 smtClean="0"/>
              <a:t>Clone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github.com/2020-DL-Training-Program/Lab3-Image-Caption.git</a:t>
            </a:r>
            <a:endParaRPr dirty="0" smtClean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 smtClean="0"/>
              <a:t>Already on the sever</a:t>
            </a:r>
            <a:endParaRPr dirty="0" smtClean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 smtClean="0"/>
              <a:t>Please </a:t>
            </a:r>
            <a:r>
              <a:rPr lang="en-US" dirty="0"/>
              <a:t>follow the Usage in Readme if you want to try on you own </a:t>
            </a:r>
            <a:r>
              <a:rPr lang="en-US" dirty="0" smtClean="0"/>
              <a:t>machine</a:t>
            </a:r>
            <a:endParaRPr dirty="0" smtClean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 smtClean="0"/>
              <a:t>Get </a:t>
            </a:r>
            <a:r>
              <a:rPr lang="en-US" dirty="0"/>
              <a:t>the data </a:t>
            </a:r>
            <a:endParaRPr dirty="0"/>
          </a:p>
          <a:p>
            <a:pPr marL="914400" lvl="1" indent="-35814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dirty="0"/>
              <a:t>Already on the </a:t>
            </a:r>
            <a:r>
              <a:rPr lang="en-US" dirty="0" smtClean="0"/>
              <a:t>sever</a:t>
            </a: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Implement a LSTM cell (DIY_LSTM.py</a:t>
            </a:r>
            <a:r>
              <a:rPr lang="en-US" dirty="0" smtClean="0"/>
              <a:t>)</a:t>
            </a: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Train the </a:t>
            </a:r>
            <a:r>
              <a:rPr lang="en-US" dirty="0" smtClean="0"/>
              <a:t>model</a:t>
            </a:r>
            <a:endParaRPr dirty="0"/>
          </a:p>
          <a:p>
            <a:pPr marL="457200" lvl="0" indent="-368935" algn="l" rtl="0">
              <a:spcBef>
                <a:spcPts val="580"/>
              </a:spcBef>
              <a:spcAft>
                <a:spcPts val="0"/>
              </a:spcAft>
              <a:buClr>
                <a:srgbClr val="FF0000"/>
              </a:buClr>
              <a:buSzPts val="2210"/>
              <a:buChar char="⚫"/>
            </a:pPr>
            <a:r>
              <a:rPr lang="en-US" dirty="0">
                <a:solidFill>
                  <a:srgbClr val="FF0000"/>
                </a:solidFill>
              </a:rPr>
              <a:t>You only need to start at “3. Preprocessing” in the Readme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Image-Caption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447810"/>
            <a:ext cx="10363200" cy="516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公正">
  <a:themeElements>
    <a:clrScheme name="公正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公正">
  <a:themeElements>
    <a:clrScheme name="公正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481</Words>
  <Application>Microsoft Office PowerPoint</Application>
  <PresentationFormat>寬螢幕</PresentationFormat>
  <Paragraphs>151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Calibri</vt:lpstr>
      <vt:lpstr>Libre Franklin</vt:lpstr>
      <vt:lpstr>Noto Sans Symbols</vt:lpstr>
      <vt:lpstr>新細明體</vt:lpstr>
      <vt:lpstr>Times</vt:lpstr>
      <vt:lpstr>Arial</vt:lpstr>
      <vt:lpstr>Libre Baskerville</vt:lpstr>
      <vt:lpstr>2_公正</vt:lpstr>
      <vt:lpstr>1_公正</vt:lpstr>
      <vt:lpstr>Lab3 : a LSTM Cell for Image Captioning</vt:lpstr>
      <vt:lpstr>PowerPoint 簡報</vt:lpstr>
      <vt:lpstr>Useful Link</vt:lpstr>
      <vt:lpstr>Important Rules</vt:lpstr>
      <vt:lpstr>Important Rules</vt:lpstr>
      <vt:lpstr>Lab Objective</vt:lpstr>
      <vt:lpstr>Lab Requierment</vt:lpstr>
      <vt:lpstr>Lab Resource &amp; Instruction</vt:lpstr>
      <vt:lpstr>Image-Caption</vt:lpstr>
      <vt:lpstr>Encoder-Decoder</vt:lpstr>
      <vt:lpstr>Encoder-Decoder</vt:lpstr>
      <vt:lpstr>Dataset </vt:lpstr>
      <vt:lpstr>Encoder</vt:lpstr>
      <vt:lpstr>Torchvision</vt:lpstr>
      <vt:lpstr>Pretrained ResNet-152</vt:lpstr>
      <vt:lpstr>Pretrained ResNet-152</vt:lpstr>
      <vt:lpstr>Parameters Update</vt:lpstr>
      <vt:lpstr>Decoder</vt:lpstr>
      <vt:lpstr>LSTM Recall</vt:lpstr>
      <vt:lpstr>Lstm Implement Hint </vt:lpstr>
      <vt:lpstr>Training </vt:lpstr>
      <vt:lpstr>Testing</vt:lpstr>
      <vt:lpstr>Report Spec &amp; Demo</vt:lpstr>
      <vt:lpstr>Demo example</vt:lpstr>
      <vt:lpstr>Future Topic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Lab3 : a LSTM Cell for Image Captioning</dc:title>
  <dc:creator>jiajun zhong</dc:creator>
  <cp:lastModifiedBy>jiajun zhong</cp:lastModifiedBy>
  <cp:revision>5</cp:revision>
  <dcterms:modified xsi:type="dcterms:W3CDTF">2020-09-16T08:23:18Z</dcterms:modified>
</cp:coreProperties>
</file>